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6"/>
  </p:notesMasterIdLst>
  <p:handoutMasterIdLst>
    <p:handoutMasterId r:id="rId17"/>
  </p:handoutMasterIdLst>
  <p:sldIdLst>
    <p:sldId id="332" r:id="rId2"/>
    <p:sldId id="505" r:id="rId3"/>
    <p:sldId id="524" r:id="rId4"/>
    <p:sldId id="535" r:id="rId5"/>
    <p:sldId id="540" r:id="rId6"/>
    <p:sldId id="522" r:id="rId7"/>
    <p:sldId id="373" r:id="rId8"/>
    <p:sldId id="553" r:id="rId9"/>
    <p:sldId id="548" r:id="rId10"/>
    <p:sldId id="537" r:id="rId11"/>
    <p:sldId id="552" r:id="rId12"/>
    <p:sldId id="549" r:id="rId13"/>
    <p:sldId id="538" r:id="rId14"/>
    <p:sldId id="551" r:id="rId15"/>
  </p:sldIdLst>
  <p:sldSz cx="9144000" cy="6858000" type="screen4x3"/>
  <p:notesSz cx="6669088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FF66"/>
    <a:srgbClr val="66FF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00" autoAdjust="0"/>
  </p:normalViewPr>
  <p:slideViewPr>
    <p:cSldViewPr>
      <p:cViewPr varScale="1">
        <p:scale>
          <a:sx n="108" d="100"/>
          <a:sy n="108" d="100"/>
        </p:scale>
        <p:origin x="170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4"/>
    </p:cViewPr>
  </p:sorterViewPr>
  <p:notesViewPr>
    <p:cSldViewPr>
      <p:cViewPr varScale="1">
        <p:scale>
          <a:sx n="37" d="100"/>
          <a:sy n="37" d="100"/>
        </p:scale>
        <p:origin x="-1560" y="-84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0509" y="9458824"/>
            <a:ext cx="2865586" cy="46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61" tIns="45981" rIns="91961" bIns="4598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8153EBA-1DE1-47E4-AE91-D3942184C9F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602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141" y="0"/>
            <a:ext cx="2892295" cy="49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59" tIns="0" rIns="19159" bIns="0" numCol="1" anchor="t" anchorCtr="0" compatLnSpc="1">
            <a:prstTxWarp prst="textNoShape">
              <a:avLst/>
            </a:prstTxWarp>
          </a:bodyPr>
          <a:lstStyle>
            <a:lvl1pPr defTabSz="961122" eaLnBrk="0" hangingPunct="0">
              <a:defRPr sz="1000" i="1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365" y="0"/>
            <a:ext cx="2892294" cy="49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59" tIns="0" rIns="19159" bIns="0" numCol="1" anchor="t" anchorCtr="0" compatLnSpc="1">
            <a:prstTxWarp prst="textNoShape">
              <a:avLst/>
            </a:prstTxWarp>
          </a:bodyPr>
          <a:lstStyle>
            <a:lvl1pPr algn="r" defTabSz="961122" eaLnBrk="0" hangingPunct="0">
              <a:defRPr sz="1000" i="1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55650"/>
            <a:ext cx="4933950" cy="3700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642" y="4718198"/>
            <a:ext cx="4892236" cy="4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96" tIns="47896" rIns="94196" bIns="478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3141" y="9426782"/>
            <a:ext cx="2892295" cy="49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59" tIns="0" rIns="19159" bIns="0" numCol="1" anchor="b" anchorCtr="0" compatLnSpc="1">
            <a:prstTxWarp prst="textNoShape">
              <a:avLst/>
            </a:prstTxWarp>
          </a:bodyPr>
          <a:lstStyle>
            <a:lvl1pPr defTabSz="961122" eaLnBrk="0" hangingPunct="0">
              <a:defRPr sz="1000" i="1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365" y="9426782"/>
            <a:ext cx="2892294" cy="49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159" tIns="0" rIns="19159" bIns="0" numCol="1" anchor="b" anchorCtr="0" compatLnSpc="1">
            <a:prstTxWarp prst="textNoShape">
              <a:avLst/>
            </a:prstTxWarp>
          </a:bodyPr>
          <a:lstStyle>
            <a:lvl1pPr algn="r" defTabSz="961122" eaLnBrk="0" hangingPunct="0">
              <a:defRPr sz="1000" i="1"/>
            </a:lvl1pPr>
          </a:lstStyle>
          <a:p>
            <a:pPr>
              <a:defRPr/>
            </a:pPr>
            <a:fld id="{A23EFBB4-006F-4D5B-9379-8FC0065EB42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5572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96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8313" algn="l" defTabSz="796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5038" algn="l" defTabSz="796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03350" algn="l" defTabSz="796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70075" algn="l" defTabSz="796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074B0-7241-438A-96CF-4A4B279DB4B1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AU"/>
              <a:t>Good morning </a:t>
            </a:r>
          </a:p>
          <a:p>
            <a:pPr eaLnBrk="1" hangingPunct="1"/>
            <a:r>
              <a:rPr lang="en-AU"/>
              <a:t>NGMI and for lighter relief THREATENERS</a:t>
            </a:r>
          </a:p>
          <a:p>
            <a:pPr eaLnBrk="1" hangingPunct="1"/>
            <a:r>
              <a:rPr lang="en-AU"/>
              <a:t> </a:t>
            </a:r>
          </a:p>
          <a:p>
            <a:pPr eaLnBrk="1" hangingPunct="1"/>
            <a:r>
              <a:rPr lang="en-AU"/>
              <a:t>risk assessments /threaten violence, they may or may not have obvious mental illness</a:t>
            </a:r>
          </a:p>
          <a:p>
            <a:pPr eaLnBrk="1" hangingPunct="1"/>
            <a:r>
              <a:rPr lang="en-AU"/>
              <a:t>HETEROGENEOUS group</a:t>
            </a:r>
          </a:p>
          <a:p>
            <a:pPr eaLnBrk="1" hangingPunct="1"/>
            <a:r>
              <a:rPr lang="en-AU"/>
              <a:t>SUBSET whose threats were on the background of long term complaint, a stated pursuit of justice.vindication, protection of the public good, and there day in court</a:t>
            </a:r>
          </a:p>
          <a:p>
            <a:pPr eaLnBrk="1" hangingPunct="1"/>
            <a:r>
              <a:rPr lang="en-AU"/>
              <a:t>DESTRUCTIVE SELF OTHERS</a:t>
            </a:r>
          </a:p>
          <a:p>
            <a:pPr eaLnBrk="1" hangingPunct="1"/>
            <a:r>
              <a:rPr lang="en-AU"/>
              <a:t>SIGNIFICANT PROPENSITY TO CARRY OUT THREATS</a:t>
            </a:r>
          </a:p>
        </p:txBody>
      </p:sp>
    </p:spTree>
    <p:extLst>
      <p:ext uri="{BB962C8B-B14F-4D97-AF65-F5344CB8AC3E}">
        <p14:creationId xmlns:p14="http://schemas.microsoft.com/office/powerpoint/2010/main" val="21235807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D29821-819D-42A1-BB06-AE93F059CB9A}" type="slidenum">
              <a:rPr lang="en-AU" smtClean="0"/>
              <a:pPr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7911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AC4520-7888-4BDE-9A2F-E80BF4A1DE11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AU" sz="500" b="1" u="sng" dirty="0"/>
              <a:t>British researcher P. </a:t>
            </a:r>
            <a:r>
              <a:rPr lang="en-AU" sz="500" b="1" u="sng" dirty="0" err="1"/>
              <a:t>d’Orban</a:t>
            </a:r>
            <a:r>
              <a:rPr lang="en-AU" sz="500" dirty="0"/>
              <a:t> found 160 woman imprisoned for Contempt between 1979-1983 in England and Wales.</a:t>
            </a:r>
          </a:p>
          <a:p>
            <a:pPr eaLnBrk="1" hangingPunct="1"/>
            <a:r>
              <a:rPr lang="en-AU" sz="500" dirty="0"/>
              <a:t>38% had psychiatric disorder of paranoid type (2/3 had a history of extensive litigiousness).</a:t>
            </a:r>
          </a:p>
          <a:p>
            <a:pPr algn="r" eaLnBrk="1" hangingPunct="1"/>
            <a:r>
              <a:rPr lang="en-AU" dirty="0"/>
              <a:t>Mentally disordered more likely to be in midst of matrimonial or neighbour dispute than financial </a:t>
            </a:r>
            <a:r>
              <a:rPr lang="en-AU" dirty="0" err="1"/>
              <a:t>eg</a:t>
            </a:r>
            <a:r>
              <a:rPr lang="en-AU" dirty="0"/>
              <a:t> bankruptcy</a:t>
            </a:r>
          </a:p>
          <a:p>
            <a:pPr eaLnBrk="1" hangingPunct="1"/>
            <a:r>
              <a:rPr lang="en-AU" dirty="0"/>
              <a:t>Mentally disordered more likely to breach a court order, or not attend court, just as likely to cause a disturbance in court or assault a court official</a:t>
            </a:r>
          </a:p>
          <a:p>
            <a:pPr eaLnBrk="1" hangingPunct="1"/>
            <a:r>
              <a:rPr lang="en-AU" b="1" u="sng" dirty="0"/>
              <a:t>Ian </a:t>
            </a:r>
            <a:r>
              <a:rPr lang="en-AU" b="1" u="sng" dirty="0" err="1"/>
              <a:t>Freckleton</a:t>
            </a:r>
            <a:endParaRPr lang="en-AU" b="1" u="sng" dirty="0"/>
          </a:p>
          <a:p>
            <a:pPr eaLnBrk="1" hangingPunct="1"/>
            <a:r>
              <a:rPr lang="en-AU" dirty="0"/>
              <a:t>Fall out with lawyers</a:t>
            </a:r>
          </a:p>
          <a:p>
            <a:pPr eaLnBrk="1" hangingPunct="1"/>
            <a:r>
              <a:rPr lang="en-AU" dirty="0"/>
              <a:t>Abandon work to focus on ‘learning law’-justify why they are out of time for actions/appeals from far past wrongs</a:t>
            </a:r>
          </a:p>
          <a:p>
            <a:pPr eaLnBrk="1" hangingPunct="1"/>
            <a:r>
              <a:rPr lang="en-AU" dirty="0"/>
              <a:t>Focus on magna </a:t>
            </a:r>
            <a:r>
              <a:rPr lang="en-AU" dirty="0" err="1"/>
              <a:t>carta</a:t>
            </a:r>
            <a:r>
              <a:rPr lang="en-AU" dirty="0"/>
              <a:t>, international covenant on civil and political rights, the constitution, </a:t>
            </a:r>
          </a:p>
          <a:p>
            <a:pPr eaLnBrk="1" hangingPunct="1"/>
            <a:r>
              <a:rPr lang="en-AU" dirty="0"/>
              <a:t>Knowledge gleaned from secondary sources-may never have seen context of favourable sentence or phrase</a:t>
            </a:r>
          </a:p>
          <a:p>
            <a:pPr eaLnBrk="1" hangingPunct="1"/>
            <a:r>
              <a:rPr lang="en-AU" dirty="0"/>
              <a:t>Often quote natural justice</a:t>
            </a:r>
          </a:p>
          <a:p>
            <a:pPr eaLnBrk="1" hangingPunct="1"/>
            <a:r>
              <a:rPr lang="en-AU" dirty="0"/>
              <a:t>Once in the maze-they may lose focus and new grievances with legal process or court officers may occur </a:t>
            </a:r>
          </a:p>
          <a:p>
            <a:pPr eaLnBrk="1" hangingPunct="1"/>
            <a:r>
              <a:rPr lang="en-AU" b="1" u="sng" dirty="0"/>
              <a:t>Rowlands</a:t>
            </a:r>
          </a:p>
          <a:p>
            <a:pPr eaLnBrk="1" hangingPunct="1"/>
            <a:r>
              <a:rPr lang="en-AU" dirty="0"/>
              <a:t>Studied vexatious litigants-found a range of pathologies from paranoid </a:t>
            </a:r>
            <a:r>
              <a:rPr lang="en-AU" dirty="0" err="1"/>
              <a:t>personalitiy</a:t>
            </a:r>
            <a:r>
              <a:rPr lang="en-AU" dirty="0"/>
              <a:t> disorder to </a:t>
            </a:r>
            <a:r>
              <a:rPr lang="en-AU" dirty="0" err="1"/>
              <a:t>querlous</a:t>
            </a:r>
            <a:r>
              <a:rPr lang="en-AU" dirty="0"/>
              <a:t> paranoia  to schizophrenia</a:t>
            </a:r>
          </a:p>
        </p:txBody>
      </p:sp>
    </p:spTree>
    <p:extLst>
      <p:ext uri="{BB962C8B-B14F-4D97-AF65-F5344CB8AC3E}">
        <p14:creationId xmlns:p14="http://schemas.microsoft.com/office/powerpoint/2010/main" val="1054700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5EEA84-E467-471F-80A9-96249FCF2EA4}" type="slidenum">
              <a:rPr lang="en-AU" smtClean="0"/>
              <a:pPr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9045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0A0C2E-09EF-45B4-BF31-794DDDD00971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8101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AD9328-4E20-4DE6-82A8-00A273385252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AU"/>
              <a:t>PSYCHIATRIC RESEARCH QUERULANTS/QUERULOUS PARANOIA</a:t>
            </a:r>
          </a:p>
          <a:p>
            <a:pPr eaLnBrk="1" hangingPunct="1"/>
            <a:r>
              <a:rPr lang="en-AU"/>
              <a:t>LEGAL DISCOURSE VEXATIOUS LITIGANTS</a:t>
            </a:r>
          </a:p>
          <a:p>
            <a:pPr eaLnBrk="1" hangingPunct="1"/>
            <a:r>
              <a:rPr lang="en-AU"/>
              <a:t>SMALL SUBGRP YOUR CLIENTS </a:t>
            </a:r>
          </a:p>
          <a:p>
            <a:pPr eaLnBrk="1" hangingPunct="1"/>
            <a:r>
              <a:rPr lang="en-AU"/>
              <a:t>APOLOGISE HOWARD GEORGE BUSH, BEASLY GEORGE BUSH</a:t>
            </a:r>
          </a:p>
          <a:p>
            <a:pPr eaLnBrk="1" hangingPunct="1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0337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66F779-30A7-457B-80A7-108D3AC46A41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That is they maintain perspective</a:t>
            </a:r>
          </a:p>
        </p:txBody>
      </p:sp>
    </p:spTree>
    <p:extLst>
      <p:ext uri="{BB962C8B-B14F-4D97-AF65-F5344CB8AC3E}">
        <p14:creationId xmlns:p14="http://schemas.microsoft.com/office/powerpoint/2010/main" val="1684166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1164F4-3106-4895-B1B5-F8D887E994E4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17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937C36-2B62-4655-A184-64F45661CE2F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3986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8D8A6-0AEA-4389-B4ED-9C792B5526E1}" type="slidenum">
              <a:rPr lang="en-AU" smtClean="0"/>
              <a:pPr/>
              <a:t>7</a:t>
            </a:fld>
            <a:endParaRPr lang="en-A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49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F700A8-A453-4FB3-A9D8-907EF4B7C1D4}" type="slidenum">
              <a:rPr lang="en-AU" smtClean="0"/>
              <a:pPr/>
              <a:t>8</a:t>
            </a:fld>
            <a:endParaRPr lang="en-AU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88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08A22-647F-4D53-9073-0019468E8354}" type="slidenum">
              <a:rPr lang="en-AU" smtClean="0"/>
              <a:pPr/>
              <a:t>9</a:t>
            </a:fld>
            <a:endParaRPr lang="en-AU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755650"/>
            <a:ext cx="4933950" cy="3700463"/>
          </a:xfrm>
          <a:ln cap="flat"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AU" sz="500"/>
              <a:t>Egocentric personality (ie have a constitutional inability to understand other peoples points of view/non empathic)  often self referential and suspicious</a:t>
            </a:r>
          </a:p>
          <a:p>
            <a:pPr eaLnBrk="1" hangingPunct="1"/>
            <a:r>
              <a:rPr lang="en-AU" sz="500"/>
              <a:t>Externally arrogant but inner inferiority and sensitivity</a:t>
            </a:r>
          </a:p>
          <a:p>
            <a:pPr eaLnBrk="1" hangingPunct="1"/>
            <a:r>
              <a:rPr lang="en-AU" sz="500"/>
              <a:t>Self righteous easily affronted</a:t>
            </a:r>
          </a:p>
          <a:p>
            <a:pPr eaLnBrk="1" hangingPunct="1"/>
            <a:r>
              <a:rPr lang="en-AU" sz="500"/>
              <a:t>Obsessional traits</a:t>
            </a:r>
          </a:p>
          <a:p>
            <a:pPr eaLnBrk="1" hangingPunct="1"/>
            <a:r>
              <a:rPr lang="en-AU" sz="500"/>
              <a:t>Socially isolated</a:t>
            </a:r>
          </a:p>
          <a:p>
            <a:pPr eaLnBrk="1" hangingPunct="1"/>
            <a:r>
              <a:rPr lang="en-AU" sz="500"/>
              <a:t>Have failed in their lives main ambitions despite usually being striving and demanding people</a:t>
            </a:r>
          </a:p>
          <a:p>
            <a:pPr eaLnBrk="1" hangingPunct="1"/>
            <a:r>
              <a:rPr lang="en-AU" sz="500"/>
              <a:t>May be generally subsumed under heading those with paranoid traits and paranoid personalities </a:t>
            </a:r>
          </a:p>
        </p:txBody>
      </p:sp>
    </p:spTree>
    <p:extLst>
      <p:ext uri="{BB962C8B-B14F-4D97-AF65-F5344CB8AC3E}">
        <p14:creationId xmlns:p14="http://schemas.microsoft.com/office/powerpoint/2010/main" val="3227380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31234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1234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96B1C-5881-4924-A2C5-92BCB84997E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0486A-7AA1-4A90-98B0-957C65D2F80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69CC-DCAA-4B0A-B4D9-6008B75803A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873C-2CB4-4DB2-8519-CF95C553051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F9297-C99F-4AB2-9BC8-8F89B65330E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FB130-FD31-406D-9D98-B2277749184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AF87E-2543-4780-9F72-FE02A8BDF83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2F2F8-F2A8-40E0-914E-290BE514C22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411E0-DC12-406C-B9CA-CD728FE6DDF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438A6-35D8-450D-B3DC-458CA740EA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8B9D2-51AA-413D-8F9B-660F050804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1129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1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1131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31131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31131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31131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3113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31131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132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1132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6B641C45-83C7-475F-9D44-3B726E584B1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8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lii.org/en/ab/abqb/doc/2012/2012abqb571/2012abqb571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620713"/>
            <a:ext cx="7772400" cy="5976639"/>
          </a:xfrm>
        </p:spPr>
        <p:txBody>
          <a:bodyPr lIns="92075" tIns="46038" rIns="92075" bIns="46038"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4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The Unreasonable, Vexatious and Querulant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4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as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44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Client, Employee or Spouse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en-AU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2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DR GRANT LESTER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2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Consultant Forensic Psychiatrist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AU" sz="2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Victorian Institute of Forensic Mental Health</a:t>
            </a:r>
          </a:p>
          <a:p>
            <a:pPr algn="ctr" eaLnBrk="1" hangingPunct="1">
              <a:buNone/>
              <a:defRPr/>
            </a:pPr>
            <a:endParaRPr lang="en-AU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None/>
              <a:defRPr/>
            </a:pPr>
            <a:r>
              <a:rPr lang="en-AU" sz="16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Email: unreasonablecomplainants@gmail.com</a:t>
            </a:r>
          </a:p>
          <a:p>
            <a:pPr algn="ctr" eaLnBrk="1" hangingPunct="1">
              <a:buNone/>
              <a:defRPr/>
            </a:pPr>
            <a:r>
              <a:rPr lang="en-AU" sz="16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Website: managing-unreasonable-complainants.com</a:t>
            </a:r>
            <a:endParaRPr lang="en-AU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503238"/>
          </a:xfrm>
        </p:spPr>
        <p:txBody>
          <a:bodyPr/>
          <a:lstStyle/>
          <a:p>
            <a:pPr eaLnBrk="1" hangingPunct="1">
              <a:defRPr/>
            </a:pPr>
            <a:r>
              <a:rPr lang="en-AU" sz="3600" dirty="0"/>
              <a:t>THE  QUERULANT  IN COURT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976937"/>
          </a:xfrm>
        </p:spPr>
        <p:txBody>
          <a:bodyPr/>
          <a:lstStyle/>
          <a:p>
            <a:pPr eaLnBrk="1" hangingPunct="1">
              <a:defRPr/>
            </a:pPr>
            <a:r>
              <a:rPr lang="en-AU" sz="2800" dirty="0"/>
              <a:t>‘Voluntarily’ self-represented’.</a:t>
            </a:r>
          </a:p>
          <a:p>
            <a:pPr eaLnBrk="1" hangingPunct="1">
              <a:defRPr/>
            </a:pPr>
            <a:r>
              <a:rPr lang="en-AU" sz="2800" dirty="0"/>
              <a:t>It is ‘a moral issue’ hence emotionally labile, self righteous and indignant.</a:t>
            </a:r>
          </a:p>
          <a:p>
            <a:pPr eaLnBrk="1" hangingPunct="1">
              <a:defRPr/>
            </a:pPr>
            <a:r>
              <a:rPr lang="en-AU" sz="2800" dirty="0"/>
              <a:t>Legally ‘Hyper-competent’ yet disorganised and seeking adjournments.</a:t>
            </a:r>
          </a:p>
          <a:p>
            <a:pPr eaLnBrk="1" hangingPunct="1">
              <a:defRPr/>
            </a:pPr>
            <a:r>
              <a:rPr lang="en-AU" sz="2800" dirty="0"/>
              <a:t>“A wearisome diffuseness of conversation and argument ” leading to Bower Birding.</a:t>
            </a:r>
          </a:p>
          <a:p>
            <a:pPr eaLnBrk="1" hangingPunct="1">
              <a:defRPr/>
            </a:pPr>
            <a:r>
              <a:rPr lang="en-AU" sz="2800" dirty="0"/>
              <a:t>Magna </a:t>
            </a:r>
            <a:r>
              <a:rPr lang="en-AU" sz="2800" dirty="0" err="1"/>
              <a:t>Carta</a:t>
            </a:r>
            <a:r>
              <a:rPr lang="en-AU" sz="2800" dirty="0"/>
              <a:t>, Constitution, Natural law, International Covenant on Civil and Political Rights, </a:t>
            </a:r>
            <a:r>
              <a:rPr lang="en-AU" sz="2800" i="1" dirty="0"/>
              <a:t>Bill of Rights 1688</a:t>
            </a:r>
            <a:r>
              <a:rPr lang="en-AU" sz="2800" dirty="0"/>
              <a:t> (UK).</a:t>
            </a:r>
          </a:p>
          <a:p>
            <a:pPr eaLnBrk="1" hangingPunct="1">
              <a:defRPr/>
            </a:pPr>
            <a:r>
              <a:rPr lang="en-US" sz="2800" dirty="0"/>
              <a:t>Websites, Support Groups, McKenzie Friend and Marriage.</a:t>
            </a:r>
            <a:endParaRPr lang="en-AU" sz="2800" dirty="0"/>
          </a:p>
        </p:txBody>
      </p:sp>
    </p:spTree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229600" cy="720725"/>
          </a:xfrm>
        </p:spPr>
        <p:txBody>
          <a:bodyPr/>
          <a:lstStyle/>
          <a:p>
            <a:pPr eaLnBrk="1" hangingPunct="1">
              <a:defRPr/>
            </a:pPr>
            <a:r>
              <a:rPr lang="en-AU" sz="4000" dirty="0"/>
              <a:t>The </a:t>
            </a:r>
            <a:r>
              <a:rPr lang="en-AU" sz="4000" dirty="0" err="1"/>
              <a:t>Querulant</a:t>
            </a:r>
            <a:r>
              <a:rPr lang="en-AU" sz="4000" dirty="0"/>
              <a:t> and the Law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561657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defRPr/>
            </a:pPr>
            <a:endParaRPr lang="en-AU" sz="2000" b="1" dirty="0"/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AU" sz="2000" b="1" dirty="0"/>
              <a:t>Lester G</a:t>
            </a:r>
            <a:r>
              <a:rPr lang="en-AU" sz="2000" dirty="0"/>
              <a:t>, </a:t>
            </a:r>
            <a:r>
              <a:rPr lang="en-AU" sz="2000" b="1" dirty="0"/>
              <a:t>Wilson B, Griffin L, Mullen P. Unusually persistent complainants</a:t>
            </a:r>
            <a:r>
              <a:rPr lang="en-AU" sz="2000" dirty="0"/>
              <a:t>. </a:t>
            </a:r>
            <a:r>
              <a:rPr lang="en-AU" sz="2000" b="1" dirty="0"/>
              <a:t>The British Journal of Psychiatry</a:t>
            </a:r>
            <a:r>
              <a:rPr lang="en-AU" sz="2000" dirty="0"/>
              <a:t>, 2004, 184: 352-356</a:t>
            </a:r>
            <a:endParaRPr lang="en-US" sz="2000" dirty="0"/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b="1" dirty="0"/>
              <a:t>Lester G.</a:t>
            </a:r>
            <a:r>
              <a:rPr lang="en-US" sz="2000" dirty="0"/>
              <a:t> </a:t>
            </a:r>
            <a:r>
              <a:rPr lang="en-US" sz="2000" b="1" dirty="0"/>
              <a:t>The Vexatious Litigant</a:t>
            </a:r>
            <a:r>
              <a:rPr lang="en-US" sz="2000" dirty="0"/>
              <a:t>. </a:t>
            </a:r>
            <a:r>
              <a:rPr lang="en-US" sz="2000" b="1" dirty="0"/>
              <a:t>Judicial Officer’s Bulletin</a:t>
            </a:r>
            <a:r>
              <a:rPr lang="en-US" sz="2000" dirty="0"/>
              <a:t> 2005 April </a:t>
            </a:r>
            <a:r>
              <a:rPr lang="en-US" sz="2000" dirty="0" err="1"/>
              <a:t>Vol</a:t>
            </a:r>
            <a:r>
              <a:rPr lang="en-US" sz="2000" dirty="0"/>
              <a:t> 17, </a:t>
            </a:r>
            <a:r>
              <a:rPr lang="en-US" sz="2000" dirty="0" err="1"/>
              <a:t>Nos</a:t>
            </a:r>
            <a:r>
              <a:rPr lang="en-US" sz="2000" dirty="0"/>
              <a:t> 3, 17-19</a:t>
            </a:r>
            <a:endParaRPr lang="en-AU" sz="2000" dirty="0"/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AU" sz="2000" b="1" dirty="0"/>
              <a:t>Lester G, Smith S.</a:t>
            </a:r>
            <a:r>
              <a:rPr lang="en-AU" sz="2000" dirty="0"/>
              <a:t> </a:t>
            </a:r>
            <a:r>
              <a:rPr lang="en-AU" sz="2000" b="1" dirty="0"/>
              <a:t>Inventor, Rascal, Crank or Querulent? Australia’s Vexatious Litigant Sanction 75 years on.</a:t>
            </a:r>
            <a:r>
              <a:rPr lang="en-AU" sz="2000" dirty="0"/>
              <a:t> </a:t>
            </a:r>
            <a:r>
              <a:rPr lang="en-AU" sz="2000" b="1" dirty="0"/>
              <a:t>Psychiatry Psychology Law</a:t>
            </a:r>
            <a:r>
              <a:rPr lang="en-AU" sz="2000" dirty="0"/>
              <a:t> 2006 Vol 13 Nos 1, 1-27</a:t>
            </a:r>
          </a:p>
          <a:p>
            <a:pPr marL="609600" indent="-609600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AU" sz="2000" b="1" dirty="0"/>
              <a:t>Mullen P, Lester G. Vexatious Litigants and Unusually Persistent Complainants and Petitioners</a:t>
            </a:r>
            <a:r>
              <a:rPr lang="en-AU" sz="2000" dirty="0"/>
              <a:t>: </a:t>
            </a:r>
            <a:r>
              <a:rPr lang="en-AU" sz="2000" b="1" dirty="0"/>
              <a:t>From Querulous Paranoia to Querulous Behaviour</a:t>
            </a:r>
            <a:r>
              <a:rPr lang="en-AU" sz="2000" dirty="0"/>
              <a:t>. </a:t>
            </a:r>
            <a:r>
              <a:rPr lang="en-AU" sz="2000" b="1" dirty="0"/>
              <a:t>Behavioural Sciences and the Law</a:t>
            </a:r>
            <a:r>
              <a:rPr lang="en-AU" sz="2000" dirty="0"/>
              <a:t>, 2006, Vol 24, 333-249</a:t>
            </a:r>
          </a:p>
          <a:p>
            <a:pPr marL="609600" lvl="1" indent="-609600" eaLnBrk="1" hangingPunct="1">
              <a:lnSpc>
                <a:spcPct val="80000"/>
              </a:lnSpc>
              <a:spcAft>
                <a:spcPts val="600"/>
              </a:spcAft>
              <a:buClr>
                <a:schemeClr val="hlink"/>
              </a:buClr>
              <a:defRPr/>
            </a:pPr>
            <a:r>
              <a:rPr lang="en-AU" sz="2000" b="1" dirty="0"/>
              <a:t>Levy. B. </a:t>
            </a:r>
            <a:r>
              <a:rPr lang="en-US" sz="2000" b="1" dirty="0"/>
              <a:t>From paranoia </a:t>
            </a:r>
            <a:r>
              <a:rPr lang="en-US" sz="2000" b="1" dirty="0" err="1"/>
              <a:t>querulans</a:t>
            </a:r>
            <a:r>
              <a:rPr lang="en-US" sz="2000" b="1" dirty="0"/>
              <a:t> to vexatious litigants: a short study on madness between psychiatry and the law. Part 1. History of </a:t>
            </a:r>
            <a:r>
              <a:rPr lang="en-US" sz="2000" b="1" dirty="0" err="1"/>
              <a:t>Psychiatry.Vol</a:t>
            </a:r>
            <a:r>
              <a:rPr lang="en-US" sz="2000" b="1" dirty="0"/>
              <a:t>. 25(3) 299–316, 2014</a:t>
            </a:r>
          </a:p>
          <a:p>
            <a:pPr marL="609600" lvl="1" indent="-609600" eaLnBrk="1" hangingPunct="1">
              <a:lnSpc>
                <a:spcPct val="80000"/>
              </a:lnSpc>
              <a:spcAft>
                <a:spcPts val="600"/>
              </a:spcAft>
              <a:buClr>
                <a:schemeClr val="hlink"/>
              </a:buClr>
              <a:defRPr/>
            </a:pPr>
            <a:r>
              <a:rPr lang="en-AU" sz="2000" b="1" dirty="0"/>
              <a:t>Meads v. Meads, 2012 ABQB 571 (</a:t>
            </a:r>
            <a:r>
              <a:rPr lang="en-AU" sz="2000" b="1" dirty="0" err="1"/>
              <a:t>CanLII</a:t>
            </a:r>
            <a:r>
              <a:rPr lang="en-AU" sz="2000" b="1" dirty="0"/>
              <a:t>)</a:t>
            </a:r>
            <a:r>
              <a:rPr lang="en-AU" sz="2000" b="1" u="sng" dirty="0"/>
              <a:t> Organized </a:t>
            </a:r>
            <a:r>
              <a:rPr lang="en-AU" sz="2000" b="1" u="sng" dirty="0" err="1"/>
              <a:t>Pseudolegal</a:t>
            </a:r>
            <a:r>
              <a:rPr lang="en-AU" sz="2000" b="1" u="sng" dirty="0"/>
              <a:t> Commercial Argument [“OPCA”] Litigants</a:t>
            </a:r>
            <a:endParaRPr lang="en-AU" sz="2000" b="1" dirty="0"/>
          </a:p>
          <a:p>
            <a:pPr marL="400050" lvl="1" indent="0" eaLnBrk="1" hangingPunct="1">
              <a:lnSpc>
                <a:spcPct val="80000"/>
              </a:lnSpc>
              <a:buNone/>
              <a:defRPr/>
            </a:pPr>
            <a:r>
              <a:rPr lang="en-AU" sz="2000" dirty="0">
                <a:hlinkClick r:id="rId3"/>
              </a:rPr>
              <a:t>J.D.Rooke, Associate Chief Justice, Court of Queens Bench, Alberta, Canada (736 paragraph Judgement on a matrimonial case) </a:t>
            </a:r>
          </a:p>
        </p:txBody>
      </p:sp>
    </p:spTree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Complaining to or about you or your organisation.</a:t>
            </a:r>
          </a:p>
          <a:p>
            <a:pPr lvl="2"/>
            <a:r>
              <a:rPr lang="en-US" dirty="0"/>
              <a:t>Management of Unreasonable Complaint behaviour.</a:t>
            </a:r>
          </a:p>
          <a:p>
            <a:pPr marL="914400" lvl="2" indent="0">
              <a:buNone/>
            </a:pPr>
            <a:r>
              <a:rPr lang="en-US" dirty="0"/>
              <a:t>(a combination of administrative techniques and threat assessment i.e. Containment and Safety)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139118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/>
          <a:lstStyle/>
          <a:p>
            <a:pPr algn="l" eaLnBrk="1" hangingPunct="1">
              <a:defRPr/>
            </a:pPr>
            <a:r>
              <a:rPr lang="en-AU" sz="4000" dirty="0"/>
              <a:t>			In the Office</a:t>
            </a:r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48681"/>
            <a:ext cx="4042792" cy="612068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solidFill>
                <a:srgbClr val="99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</a:t>
            </a:r>
            <a:r>
              <a:rPr lang="en-US" sz="2400" dirty="0"/>
              <a:t>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You</a:t>
            </a:r>
            <a:r>
              <a:rPr lang="en-A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will struggle.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Second</a:t>
            </a:r>
            <a:r>
              <a:rPr lang="en-US" sz="2400" dirty="0"/>
              <a:t>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Recognise the 5 V’s (victimised, voluminous and vague communications, variable demands, seeks vindication).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solidFill>
                <a:srgbClr val="99FFCC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Third</a:t>
            </a:r>
            <a:r>
              <a:rPr lang="en-US" sz="2400" dirty="0"/>
              <a:t>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Maintain focus for yourself and them.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Fourth: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escalate.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Fifth: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over service.</a:t>
            </a:r>
            <a:endParaRPr lang="en-US" sz="2400" dirty="0">
              <a:solidFill>
                <a:srgbClr val="99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>
                <a:solidFill>
                  <a:srgbClr val="99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Sixth: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Contain i.e. record, discuss, respond.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16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836614"/>
            <a:ext cx="4038600" cy="5832746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2400" dirty="0">
                <a:solidFill>
                  <a:srgbClr val="99FFCC"/>
                </a:solidFill>
                <a:effectLst/>
              </a:rPr>
              <a:t>Seventh: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/>
              </a:rPr>
              <a:t>Record fact not opinion.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effectLst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dirty="0">
                <a:solidFill>
                  <a:srgbClr val="99FFCC"/>
                </a:solidFill>
                <a:effectLst/>
              </a:rPr>
              <a:t>Eighth</a:t>
            </a:r>
            <a:r>
              <a:rPr lang="en-US" sz="2400" dirty="0">
                <a:effectLst/>
              </a:rPr>
              <a:t>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/>
              </a:rPr>
              <a:t>Maintain your and others safety.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effectLst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dirty="0">
                <a:solidFill>
                  <a:srgbClr val="99FFCC"/>
                </a:solidFill>
                <a:effectLst/>
              </a:rPr>
              <a:t>Ninth: </a:t>
            </a:r>
            <a:r>
              <a:rPr lang="en-A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Never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 personalise encounter. 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dirty="0">
                <a:solidFill>
                  <a:srgbClr val="99FFCC"/>
                </a:solidFill>
                <a:effectLst/>
              </a:rPr>
              <a:t>Tenth: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Don’t review </a:t>
            </a:r>
            <a:r>
              <a:rPr lang="en-US" sz="2400" u="sng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just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 </a:t>
            </a:r>
            <a:r>
              <a:rPr lang="en-US" sz="2400" u="sng" dirty="0">
                <a:ln w="18415" cmpd="sng">
                  <a:solidFill>
                    <a:srgbClr val="FFFFFF"/>
                  </a:solidFill>
                  <a:prstDash val="solid"/>
                </a:ln>
                <a:effectLst/>
              </a:rPr>
              <a:t>because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 they are unhappy.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dirty="0">
                <a:solidFill>
                  <a:srgbClr val="99FFCC"/>
                </a:solidFill>
                <a:effectLst/>
              </a:rPr>
              <a:t>Eleventh: </a:t>
            </a:r>
            <a:r>
              <a:rPr lang="en-A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Manage ALL threats and aggression.</a:t>
            </a:r>
          </a:p>
          <a:p>
            <a:pPr eaLnBrk="1" hangingPunct="1">
              <a:spcBef>
                <a:spcPts val="0"/>
              </a:spcBef>
              <a:defRPr/>
            </a:pP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/>
            </a:endParaRPr>
          </a:p>
          <a:p>
            <a:pPr eaLnBrk="1" hangingPunct="1">
              <a:spcBef>
                <a:spcPts val="0"/>
              </a:spcBef>
              <a:defRPr/>
            </a:pPr>
            <a:r>
              <a:rPr lang="en-US" sz="2400" dirty="0">
                <a:solidFill>
                  <a:srgbClr val="99FFCC"/>
                </a:solidFill>
                <a:effectLst/>
              </a:rPr>
              <a:t>Twelfth</a:t>
            </a:r>
            <a:r>
              <a:rPr lang="en-US" sz="2400" dirty="0">
                <a:effectLst/>
              </a:rPr>
              <a:t>: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You</a:t>
            </a:r>
            <a:r>
              <a:rPr lang="en-A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/>
              </a:rPr>
              <a:t> will struggle. They will complain. Be not dismayed.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400" b="1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endParaRPr lang="en-AU" sz="2400" dirty="0"/>
          </a:p>
        </p:txBody>
      </p:sp>
    </p:spTree>
  </p:cSld>
  <p:clrMapOvr>
    <a:masterClrMapping/>
  </p:clrMapOvr>
  <p:transition spd="med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132856"/>
            <a:ext cx="8229600" cy="1143000"/>
          </a:xfrm>
        </p:spPr>
        <p:txBody>
          <a:bodyPr/>
          <a:lstStyle/>
          <a:p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1859738018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647700"/>
          </a:xfrm>
        </p:spPr>
        <p:txBody>
          <a:bodyPr/>
          <a:lstStyle/>
          <a:p>
            <a:pPr eaLnBrk="1" hangingPunct="1">
              <a:defRPr/>
            </a:pPr>
            <a:r>
              <a:rPr lang="en-AU" sz="4000" dirty="0"/>
              <a:t>COMPLAINANTS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905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/>
              <a:t>THE SPECTRUM OF COMPLAINT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2400" dirty="0"/>
              <a:t>NORMAL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2400" dirty="0"/>
              <a:t>UNREASONABLE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2400" dirty="0"/>
              <a:t>QUERULANT (MORBID COMPLAINANT)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2400" dirty="0"/>
              <a:t>SECONDARY TO MAJOR PSYCHIATRIC ILLNESS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n-US" sz="2400" dirty="0"/>
              <a:t>THE UNREASONABLE AND VEXATIOUS LITIGANTS IN COURT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defRPr/>
            </a:pPr>
            <a:endParaRPr lang="en-US" sz="2400" dirty="0"/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n-AU" sz="2400" dirty="0"/>
              <a:t>MANAGEMENT PRINCIPLES IN THE OFFICE</a:t>
            </a:r>
          </a:p>
        </p:txBody>
      </p:sp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0"/>
            <a:ext cx="7772400" cy="6597650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AU" u="sng" dirty="0" err="1"/>
              <a:t>Querulant</a:t>
            </a:r>
            <a:r>
              <a:rPr lang="en-AU" u="sng" dirty="0"/>
              <a:t> (morbid complainant)</a:t>
            </a:r>
            <a:r>
              <a:rPr lang="en-AU" dirty="0"/>
              <a:t>–Relentlessly driven by a ‘pursuit of justice’, their complaints cascade in type and target over years and secondarily devastate their own lives.</a:t>
            </a:r>
            <a:endParaRPr lang="en-AU" u="sng" dirty="0"/>
          </a:p>
          <a:p>
            <a:pPr eaLnBrk="1" hangingPunct="1">
              <a:defRPr/>
            </a:pPr>
            <a:r>
              <a:rPr lang="en-AU" u="sng" dirty="0"/>
              <a:t>Vexatious Litigant</a:t>
            </a:r>
            <a:r>
              <a:rPr lang="en-AU" dirty="0"/>
              <a:t> – institute legal proceedings, habitually, persistently and without reasonable grounds.</a:t>
            </a:r>
          </a:p>
          <a:p>
            <a:pPr eaLnBrk="1" hangingPunct="1">
              <a:defRPr/>
            </a:pPr>
            <a:r>
              <a:rPr lang="en-AU" u="sng" dirty="0"/>
              <a:t>Unreasonable Complaint Behaviours- </a:t>
            </a:r>
            <a:r>
              <a:rPr lang="en-AU" dirty="0"/>
              <a:t>vexatious complaint, demanding, persistent, uncooperative or aggressive (anger, intimidation, threats and violence) behaviour.</a:t>
            </a:r>
          </a:p>
          <a:p>
            <a:pPr eaLnBrk="1" hangingPunct="1">
              <a:defRPr/>
            </a:pPr>
            <a:endParaRPr lang="en-AU" dirty="0"/>
          </a:p>
        </p:txBody>
      </p:sp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60350"/>
            <a:ext cx="7772400" cy="1152525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AU" dirty="0"/>
              <a:t>The Normal Complainant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341438"/>
            <a:ext cx="7632700" cy="5040312"/>
          </a:xfrm>
        </p:spPr>
        <p:txBody>
          <a:bodyPr lIns="92075" tIns="46038" rIns="92075" bIns="46038"/>
          <a:lstStyle/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/>
              <a:t>Aggrieved and seeking legitimate redress</a:t>
            </a:r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endParaRPr lang="en-AU"/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/>
              <a:t>Proportionality and perspective maintained i.e. values other life domains.</a:t>
            </a:r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endParaRPr lang="en-AU"/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/>
              <a:t>Focus  and specificity maintained.</a:t>
            </a:r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endParaRPr lang="en-AU"/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/>
              <a:t>Able to negotiate and accept reasonable settlement.</a:t>
            </a:r>
          </a:p>
          <a:p>
            <a:pPr marL="377825" indent="-377825" algn="l" eaLnBrk="1" hangingPunct="1">
              <a:buSzPct val="120000"/>
              <a:buFont typeface="Wingdings" pitchFamily="2" charset="2"/>
              <a:buChar char="§"/>
              <a:defRPr/>
            </a:pPr>
            <a:endParaRPr lang="en-AU"/>
          </a:p>
        </p:txBody>
      </p:sp>
    </p:spTree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229600" cy="649288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AU" sz="4000" dirty="0"/>
              <a:t>The Unreasonable Complainant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6613"/>
            <a:ext cx="7772400" cy="5411787"/>
          </a:xfrm>
        </p:spPr>
        <p:txBody>
          <a:bodyPr lIns="92075" tIns="46038" rIns="92075" bIns="46038"/>
          <a:lstStyle/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400" dirty="0"/>
              <a:t>Emotional and easily angered.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20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400" dirty="0"/>
              <a:t>Language of ‘being victimised’.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24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400" dirty="0"/>
              <a:t>Entitled and over-optimistic expectations of compensation.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24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400" dirty="0"/>
              <a:t>Difficult to negotiate with and rejecting of all but their valuation.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20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400" dirty="0"/>
              <a:t>Though persistent, demanding and occasionally threatening will ultimately settle though still complaining of injustice (maintains some proportionality).</a:t>
            </a:r>
          </a:p>
        </p:txBody>
      </p:sp>
    </p:spTree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dirty="0"/>
              <a:t>The Unreasonable Complainant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  <a:defRPr/>
            </a:pPr>
            <a:endParaRPr lang="en-US" sz="3200" dirty="0"/>
          </a:p>
          <a:p>
            <a:pPr lvl="2" eaLnBrk="1" hangingPunct="1">
              <a:lnSpc>
                <a:spcPct val="90000"/>
              </a:lnSpc>
              <a:defRPr/>
            </a:pPr>
            <a:endParaRPr lang="en-US" sz="800" dirty="0"/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800" dirty="0"/>
              <a:t>OBSESSIONAL PERSONALITY.</a:t>
            </a:r>
          </a:p>
          <a:p>
            <a:pPr lvl="2" eaLnBrk="1" hangingPunct="1">
              <a:lnSpc>
                <a:spcPct val="150000"/>
              </a:lnSpc>
              <a:defRPr/>
            </a:pPr>
            <a:endParaRPr lang="en-US" sz="800" dirty="0"/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800" dirty="0"/>
              <a:t>NARCISISTIC PERSONALITY.</a:t>
            </a:r>
            <a:endParaRPr lang="en-US" sz="800" dirty="0"/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800" dirty="0"/>
              <a:t>PARANOID AND CHRONIC GRUMBLERS.</a:t>
            </a:r>
          </a:p>
          <a:p>
            <a:pPr lvl="2" eaLnBrk="1" hangingPunct="1">
              <a:lnSpc>
                <a:spcPct val="150000"/>
              </a:lnSpc>
              <a:defRPr/>
            </a:pPr>
            <a:endParaRPr lang="en-US" sz="800" dirty="0"/>
          </a:p>
          <a:p>
            <a:pPr lvl="2" eaLnBrk="1" hangingPunct="1">
              <a:lnSpc>
                <a:spcPct val="150000"/>
              </a:lnSpc>
              <a:defRPr/>
            </a:pPr>
            <a:r>
              <a:rPr lang="en-US" sz="2800" dirty="0"/>
              <a:t>DISHONEST AND GREEDY.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3200" dirty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3200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AU" dirty="0"/>
          </a:p>
        </p:txBody>
      </p:sp>
    </p:spTree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pPr eaLnBrk="1" hangingPunct="1">
              <a:defRPr/>
            </a:pPr>
            <a:r>
              <a:rPr lang="en-AU" sz="3600" dirty="0"/>
              <a:t>CLAIMS ARISING FROM PRE-EXISTING SCHIZOPHRENIA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 lIns="92075" tIns="46038" rIns="92075" bIns="46038"/>
          <a:lstStyle/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Aggrieved</a:t>
            </a:r>
            <a:r>
              <a:rPr lang="en-US" sz="2800" dirty="0"/>
              <a:t> by persecution and loss. </a:t>
            </a:r>
            <a:endParaRPr lang="en-AU" sz="28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12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Claims arise totally or in part from the delusions and hallucinations associated with a pre-existing schizophrenic illness.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12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Claims often bizarre.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12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Nature of claim usually in constant flux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12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Often impossible to define let alone resolve the claim</a:t>
            </a:r>
          </a:p>
          <a:p>
            <a:pPr eaLnBrk="1" hangingPunct="1">
              <a:buFontTx/>
              <a:buChar char="•"/>
              <a:defRPr/>
            </a:pPr>
            <a:endParaRPr lang="en-AU" sz="2800" dirty="0"/>
          </a:p>
        </p:txBody>
      </p:sp>
    </p:spTree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5008" y="188640"/>
            <a:ext cx="8928992" cy="648072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AU" sz="2800" dirty="0"/>
              <a:t>THE QUERULANT  (MORBID  COMPLAINANT)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615905"/>
          </a:xfrm>
        </p:spPr>
        <p:txBody>
          <a:bodyPr lIns="92075" tIns="46038" rIns="92075" bIns="46038"/>
          <a:lstStyle/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Querulants are not born, they GROW.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Worst ages </a:t>
            </a:r>
            <a:r>
              <a:rPr lang="en-AU" sz="2800" dirty="0" err="1"/>
              <a:t>ages</a:t>
            </a:r>
            <a:r>
              <a:rPr lang="en-AU" sz="2800" dirty="0"/>
              <a:t> 40’s to 60’s, </a:t>
            </a:r>
            <a:r>
              <a:rPr lang="en-AU" sz="2800" dirty="0" err="1"/>
              <a:t>Men:Women</a:t>
            </a:r>
            <a:r>
              <a:rPr lang="en-AU" sz="2800" dirty="0"/>
              <a:t> 4:1, no crime, drugs or psychiatric illness.</a:t>
            </a:r>
            <a:endParaRPr lang="en-US" sz="2800" dirty="0"/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Listen for </a:t>
            </a:r>
            <a:r>
              <a:rPr lang="en-US" sz="2800" dirty="0"/>
              <a:t>victimization, persecution and finally loss.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Communications; multi-modes, voluminous, over emphasised, legalistic and often contain threats. 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Relentless and prolonged ‘Pursuit of Justice’.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Inflexibly focussed on grievance but if offered ‘total’ compensation will extend complaints.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r>
              <a:rPr lang="en-AU" sz="2800" dirty="0"/>
              <a:t>Openly seeking compensation, secretly wanting punishment of others and vindication of self. </a:t>
            </a:r>
          </a:p>
          <a:p>
            <a:pPr eaLnBrk="1" hangingPunct="1">
              <a:buSzPct val="120000"/>
              <a:buFont typeface="Wingdings" pitchFamily="2" charset="2"/>
              <a:buChar char="§"/>
              <a:defRPr/>
            </a:pPr>
            <a:endParaRPr lang="en-AU" sz="2800" dirty="0"/>
          </a:p>
        </p:txBody>
      </p:sp>
    </p:spTree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08719"/>
          </a:xfrm>
        </p:spPr>
        <p:txBody>
          <a:bodyPr lIns="92075" tIns="46038" rIns="92075" bIns="46038"/>
          <a:lstStyle/>
          <a:p>
            <a:pPr eaLnBrk="1" hangingPunct="1">
              <a:defRPr/>
            </a:pPr>
            <a:r>
              <a:rPr lang="en-AU" sz="3200" dirty="0"/>
              <a:t>STUDIES ON THE DEVELOPMENT OF THE QUERULANT </a:t>
            </a:r>
            <a:br>
              <a:rPr lang="en-AU" sz="3200" dirty="0"/>
            </a:br>
            <a:endParaRPr lang="en-AU" sz="3200" dirty="0"/>
          </a:p>
        </p:txBody>
      </p:sp>
      <p:sp>
        <p:nvSpPr>
          <p:cNvPr id="44441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908720"/>
            <a:ext cx="8568630" cy="5806405"/>
          </a:xfrm>
        </p:spPr>
        <p:txBody>
          <a:bodyPr lIns="92075" tIns="46038" rIns="92075" bIns="46038"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AU" dirty="0">
                <a:solidFill>
                  <a:schemeClr val="tx2">
                    <a:lumMod val="75000"/>
                  </a:schemeClr>
                </a:solidFill>
              </a:rPr>
              <a:t>Personality mix; </a:t>
            </a:r>
            <a:r>
              <a:rPr lang="en-AU" dirty="0"/>
              <a:t>Obsessional, Narcissistic and Paranoid.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sz="1000" dirty="0"/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AU" dirty="0">
                <a:solidFill>
                  <a:schemeClr val="tx2">
                    <a:lumMod val="75000"/>
                  </a:schemeClr>
                </a:solidFill>
              </a:rPr>
              <a:t>Ageing;</a:t>
            </a:r>
            <a:r>
              <a:rPr lang="en-AU" dirty="0"/>
              <a:t> Can’t accept mortality, loss of power and non accomplishment.</a:t>
            </a:r>
          </a:p>
          <a:p>
            <a:pPr marL="342900" lvl="2" indent="-342900" eaLnBrk="1" hangingPunct="1">
              <a:buClr>
                <a:schemeClr val="hlink"/>
              </a:buClr>
              <a:buNone/>
              <a:defRPr/>
            </a:pPr>
            <a:r>
              <a:rPr lang="en-AU" sz="2800" i="1" dirty="0"/>
              <a:t>“To start to hate for ever, the chances for love must appear to be disappearing”.</a:t>
            </a:r>
            <a:r>
              <a:rPr lang="en-AU" sz="2800" dirty="0"/>
              <a:t> </a:t>
            </a:r>
          </a:p>
          <a:p>
            <a:pPr marL="342900" lvl="2" indent="-342900" eaLnBrk="1" hangingPunct="1">
              <a:buClr>
                <a:schemeClr val="hlink"/>
              </a:buClr>
              <a:buNone/>
              <a:defRPr/>
            </a:pPr>
            <a:endParaRPr lang="en-AU" sz="1000" i="1" dirty="0"/>
          </a:p>
          <a:p>
            <a:pPr eaLnBrk="1" hangingPunct="1">
              <a:buNone/>
              <a:defRPr/>
            </a:pPr>
            <a:r>
              <a:rPr lang="en-AU" dirty="0">
                <a:solidFill>
                  <a:schemeClr val="tx2">
                    <a:lumMod val="75000"/>
                  </a:schemeClr>
                </a:solidFill>
              </a:rPr>
              <a:t>Life Events; </a:t>
            </a:r>
            <a:r>
              <a:rPr lang="en-US" sz="2800" dirty="0"/>
              <a:t>Marital break up/custody issues, </a:t>
            </a:r>
          </a:p>
          <a:p>
            <a:pPr eaLnBrk="1" hangingPunct="1">
              <a:buNone/>
              <a:defRPr/>
            </a:pPr>
            <a:r>
              <a:rPr lang="en-US" sz="2800" dirty="0"/>
              <a:t>	Educational or career setback e.g. failure, negative evaluation, dismissal or lack of promotion, </a:t>
            </a:r>
          </a:p>
          <a:p>
            <a:pPr eaLnBrk="1" hangingPunct="1">
              <a:buNone/>
              <a:defRPr/>
            </a:pPr>
            <a:r>
              <a:rPr lang="en-US" sz="2800" dirty="0"/>
              <a:t>	Physical or psychological injury or illness.</a:t>
            </a:r>
            <a:endParaRPr lang="en-AU" sz="2800" dirty="0"/>
          </a:p>
        </p:txBody>
      </p:sp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2940</TotalTime>
  <Words>1221</Words>
  <Application>Microsoft Office PowerPoint</Application>
  <PresentationFormat>On-screen Show (4:3)</PresentationFormat>
  <Paragraphs>170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Times New Roman</vt:lpstr>
      <vt:lpstr>Wingdings</vt:lpstr>
      <vt:lpstr>Maple</vt:lpstr>
      <vt:lpstr>PowerPoint Presentation</vt:lpstr>
      <vt:lpstr>COMPLAINANTS</vt:lpstr>
      <vt:lpstr>PowerPoint Presentation</vt:lpstr>
      <vt:lpstr>The Normal Complainant</vt:lpstr>
      <vt:lpstr>The Unreasonable Complainant</vt:lpstr>
      <vt:lpstr>The Unreasonable Complainant</vt:lpstr>
      <vt:lpstr>CLAIMS ARISING FROM PRE-EXISTING SCHIZOPHRENIA</vt:lpstr>
      <vt:lpstr>THE QUERULANT  (MORBID  COMPLAINANT)</vt:lpstr>
      <vt:lpstr>STUDIES ON THE DEVELOPMENT OF THE QUERULANT  </vt:lpstr>
      <vt:lpstr>THE  QUERULANT  IN COURT</vt:lpstr>
      <vt:lpstr>The Querulant and the Law</vt:lpstr>
      <vt:lpstr>Management</vt:lpstr>
      <vt:lpstr>   In the Office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QUERULANTS CLASSIFICATION OF VON DER HEYDT (1952) I</dc:title>
  <dc:creator>Grant Lester</dc:creator>
  <cp:lastModifiedBy>Grant Lester</cp:lastModifiedBy>
  <cp:revision>252</cp:revision>
  <cp:lastPrinted>2015-07-15T01:07:45Z</cp:lastPrinted>
  <dcterms:created xsi:type="dcterms:W3CDTF">1999-06-16T04:37:42Z</dcterms:created>
  <dcterms:modified xsi:type="dcterms:W3CDTF">2018-04-03T02:42:34Z</dcterms:modified>
</cp:coreProperties>
</file>